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7"/>
  </p:notesMasterIdLst>
  <p:sldIdLst>
    <p:sldId id="256" r:id="rId2"/>
    <p:sldId id="257" r:id="rId3"/>
    <p:sldId id="258" r:id="rId4"/>
    <p:sldId id="259" r:id="rId5"/>
    <p:sldId id="260" r:id="rId6"/>
  </p:sldIdLst>
  <p:sldSz cx="12192000" cy="6858000"/>
  <p:notesSz cx="7010400" cy="92964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CO"/>
          </a:p>
        </p:txBody>
      </p:sp>
      <p:sp>
        <p:nvSpPr>
          <p:cNvPr id="3" name="Marcador de fecha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F1FF87F-9ED9-43BA-927F-37677B887937}" type="datetimeFigureOut">
              <a:rPr lang="es-CO" smtClean="0"/>
              <a:t>14/10/2017</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s-CO"/>
          </a:p>
        </p:txBody>
      </p:sp>
      <p:sp>
        <p:nvSpPr>
          <p:cNvPr id="5" name="Marcador de nota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Marcador de pie de página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6995CBF-7994-45C7-BBE0-E06FE66A5FEA}" type="slidenum">
              <a:rPr lang="es-CO" smtClean="0"/>
              <a:t>‹Nº›</a:t>
            </a:fld>
            <a:endParaRPr lang="es-CO"/>
          </a:p>
        </p:txBody>
      </p:sp>
    </p:spTree>
    <p:extLst>
      <p:ext uri="{BB962C8B-B14F-4D97-AF65-F5344CB8AC3E}">
        <p14:creationId xmlns:p14="http://schemas.microsoft.com/office/powerpoint/2010/main" val="1303150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86DFA9D-40E7-49CC-9571-4580777E2CE8}" type="datetimeFigureOut">
              <a:rPr lang="es-CO" smtClean="0"/>
              <a:t>14/10/2017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2434961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t>14/10/2017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2895970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t>14/10/2017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10427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t>14/10/2017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2504187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t>14/10/2017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2668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t>14/10/2017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2379063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86DFA9D-40E7-49CC-9571-4580777E2CE8}" type="datetimeFigureOut">
              <a:rPr lang="es-CO" smtClean="0"/>
              <a:t>14/10/2017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1235611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86DFA9D-40E7-49CC-9571-4580777E2CE8}" type="datetimeFigureOut">
              <a:rPr lang="es-CO" smtClean="0"/>
              <a:t>14/10/2017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2091248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86DFA9D-40E7-49CC-9571-4580777E2CE8}" type="datetimeFigureOut">
              <a:rPr lang="es-CO" smtClean="0"/>
              <a:t>14/10/2017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335545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t>14/10/2017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57913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86DFA9D-40E7-49CC-9571-4580777E2CE8}" type="datetimeFigureOut">
              <a:rPr lang="es-CO" smtClean="0"/>
              <a:t>14/10/2017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804895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86DFA9D-40E7-49CC-9571-4580777E2CE8}" type="datetimeFigureOut">
              <a:rPr lang="es-CO" smtClean="0"/>
              <a:t>14/10/2017</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2489996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86DFA9D-40E7-49CC-9571-4580777E2CE8}" type="datetimeFigureOut">
              <a:rPr lang="es-CO" smtClean="0"/>
              <a:t>14/10/2017</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1778093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DFA9D-40E7-49CC-9571-4580777E2CE8}" type="datetimeFigureOut">
              <a:rPr lang="es-CO" smtClean="0"/>
              <a:t>14/10/2017</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705648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86DFA9D-40E7-49CC-9571-4580777E2CE8}" type="datetimeFigureOut">
              <a:rPr lang="es-CO" smtClean="0"/>
              <a:t>14/10/2017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67289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2343838-63E3-4AA0-AE71-07F76F0DBBBD}" type="slidenum">
              <a:rPr lang="es-CO" smtClean="0"/>
              <a:t>‹Nº›</a:t>
            </a:fld>
            <a:endParaRPr lang="es-CO"/>
          </a:p>
        </p:txBody>
      </p:sp>
      <p:sp>
        <p:nvSpPr>
          <p:cNvPr id="5" name="Date Placeholder 4"/>
          <p:cNvSpPr>
            <a:spLocks noGrp="1"/>
          </p:cNvSpPr>
          <p:nvPr>
            <p:ph type="dt" sz="half" idx="10"/>
          </p:nvPr>
        </p:nvSpPr>
        <p:spPr/>
        <p:txBody>
          <a:bodyPr/>
          <a:lstStyle/>
          <a:p>
            <a:fld id="{C86DFA9D-40E7-49CC-9571-4580777E2CE8}" type="datetimeFigureOut">
              <a:rPr lang="es-CO" smtClean="0"/>
              <a:t>14/10/2017</a:t>
            </a:fld>
            <a:endParaRPr lang="es-CO"/>
          </a:p>
        </p:txBody>
      </p:sp>
    </p:spTree>
    <p:extLst>
      <p:ext uri="{BB962C8B-B14F-4D97-AF65-F5344CB8AC3E}">
        <p14:creationId xmlns:p14="http://schemas.microsoft.com/office/powerpoint/2010/main" val="493961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86DFA9D-40E7-49CC-9571-4580777E2CE8}" type="datetimeFigureOut">
              <a:rPr lang="es-CO" smtClean="0"/>
              <a:t>14/10/2017</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2343838-63E3-4AA0-AE71-07F76F0DBBBD}" type="slidenum">
              <a:rPr lang="es-CO" smtClean="0"/>
              <a:t>‹Nº›</a:t>
            </a:fld>
            <a:endParaRPr lang="es-CO"/>
          </a:p>
        </p:txBody>
      </p:sp>
    </p:spTree>
    <p:extLst>
      <p:ext uri="{BB962C8B-B14F-4D97-AF65-F5344CB8AC3E}">
        <p14:creationId xmlns:p14="http://schemas.microsoft.com/office/powerpoint/2010/main" val="2701026593"/>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youtube.com/watch?v=0T8bi_B7ptY"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youtube.com/watch?v=6VdB5Dw5Hc8" TargetMode="External"/><Relationship Id="rId2" Type="http://schemas.openxmlformats.org/officeDocument/2006/relationships/hyperlink" Target="http://www.youtube.com/watch?v=urIOZAKXuW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4n8jHKp9u2s&amp;feature=related" TargetMode="External"/><Relationship Id="rId2" Type="http://schemas.openxmlformats.org/officeDocument/2006/relationships/hyperlink" Target="https://www.youtube.com/watch?v=IBjY3b9-sK4" TargetMode="External"/><Relationship Id="rId1" Type="http://schemas.openxmlformats.org/officeDocument/2006/relationships/slideLayout" Target="../slideLayouts/slideLayout2.xml"/><Relationship Id="rId4" Type="http://schemas.openxmlformats.org/officeDocument/2006/relationships/hyperlink" Target="https://www.youtube.com/watch?v=v3dxH_xvAV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239843" y="404735"/>
            <a:ext cx="11587397" cy="1169551"/>
          </a:xfrm>
          <a:prstGeom prst="rect">
            <a:avLst/>
          </a:prstGeom>
          <a:noFill/>
        </p:spPr>
        <p:txBody>
          <a:bodyPr wrap="square" rtlCol="0">
            <a:spAutoFit/>
          </a:bodyPr>
          <a:lstStyle/>
          <a:p>
            <a:pPr algn="ctr"/>
            <a:r>
              <a:rPr lang="es-CO" sz="3500" b="1" dirty="0" smtClean="0">
                <a:latin typeface="Algerian" panose="04020705040A02060702" pitchFamily="82" charset="0"/>
              </a:rPr>
              <a:t>Sistema </a:t>
            </a:r>
            <a:r>
              <a:rPr lang="es-CO" sz="3500" b="1" dirty="0" smtClean="0">
                <a:latin typeface="Algerian" panose="04020705040A02060702" pitchFamily="82" charset="0"/>
              </a:rPr>
              <a:t>de información </a:t>
            </a:r>
            <a:r>
              <a:rPr lang="es-CO" sz="3500" b="1" dirty="0" smtClean="0">
                <a:latin typeface="Algerian" panose="04020705040A02060702" pitchFamily="82" charset="0"/>
              </a:rPr>
              <a:t>empresarial </a:t>
            </a:r>
            <a:r>
              <a:rPr lang="es-CO" sz="3500" b="1" dirty="0" smtClean="0">
                <a:latin typeface="Algerian" panose="04020705040A02060702" pitchFamily="82" charset="0"/>
              </a:rPr>
              <a:t>vs la informática</a:t>
            </a:r>
          </a:p>
        </p:txBody>
      </p:sp>
      <p:sp>
        <p:nvSpPr>
          <p:cNvPr id="7" name="CuadroTexto 6"/>
          <p:cNvSpPr txBox="1"/>
          <p:nvPr/>
        </p:nvSpPr>
        <p:spPr>
          <a:xfrm>
            <a:off x="29981" y="3068268"/>
            <a:ext cx="11797259" cy="3785652"/>
          </a:xfrm>
          <a:prstGeom prst="rect">
            <a:avLst/>
          </a:prstGeom>
          <a:noFill/>
        </p:spPr>
        <p:txBody>
          <a:bodyPr wrap="square" rtlCol="0">
            <a:spAutoFit/>
          </a:bodyPr>
          <a:lstStyle/>
          <a:p>
            <a:pPr algn="just"/>
            <a:r>
              <a:rPr lang="es-CO" sz="3000" dirty="0" smtClean="0"/>
              <a:t>Las organizaciones están estructuradas jerárquicamente, por lo cual puede organizarse por procesos, trabajando sinérgicamente.</a:t>
            </a:r>
          </a:p>
          <a:p>
            <a:pPr algn="just"/>
            <a:endParaRPr lang="es-CO" sz="3000" dirty="0"/>
          </a:p>
          <a:p>
            <a:pPr algn="just"/>
            <a:r>
              <a:rPr lang="es-CO" sz="3000" dirty="0" smtClean="0"/>
              <a:t>Uno de los sistemas que ha logrado incorporarse dentro de los subsistemas empresariales, son los sistemas informáticos, los cuales han dinamizado los diferentes procesos cuyos resultados tienen a la eficiencia y efectividad los cuales coadyuvan a la calidad.</a:t>
            </a:r>
            <a:endParaRPr lang="es-CO" sz="3000" dirty="0"/>
          </a:p>
        </p:txBody>
      </p:sp>
      <p:sp>
        <p:nvSpPr>
          <p:cNvPr id="2" name="Rectángulo 1"/>
          <p:cNvSpPr/>
          <p:nvPr/>
        </p:nvSpPr>
        <p:spPr>
          <a:xfrm>
            <a:off x="3432779" y="2213555"/>
            <a:ext cx="4761175" cy="369332"/>
          </a:xfrm>
          <a:prstGeom prst="rect">
            <a:avLst/>
          </a:prstGeom>
        </p:spPr>
        <p:txBody>
          <a:bodyPr wrap="none">
            <a:spAutoFit/>
          </a:bodyPr>
          <a:lstStyle/>
          <a:p>
            <a:r>
              <a:rPr lang="es-CO" dirty="0">
                <a:solidFill>
                  <a:srgbClr val="0000FF"/>
                </a:solidFill>
                <a:latin typeface="Calibri" panose="020F0502020204030204" pitchFamily="34" charset="0"/>
                <a:ea typeface="Calibri" panose="020F0502020204030204" pitchFamily="34" charset="0"/>
                <a:hlinkClick r:id="rId2"/>
              </a:rPr>
              <a:t>http://www.youtube.com/watch?v=0T8bi_B7ptY</a:t>
            </a:r>
            <a:endParaRPr lang="es-419" dirty="0"/>
          </a:p>
        </p:txBody>
      </p:sp>
    </p:spTree>
    <p:extLst>
      <p:ext uri="{BB962C8B-B14F-4D97-AF65-F5344CB8AC3E}">
        <p14:creationId xmlns:p14="http://schemas.microsoft.com/office/powerpoint/2010/main" val="21148489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046"/>
          <p:cNvPicPr/>
          <p:nvPr/>
        </p:nvPicPr>
        <p:blipFill>
          <a:blip r:embed="rId2"/>
          <a:stretch>
            <a:fillRect/>
          </a:stretch>
        </p:blipFill>
        <p:spPr>
          <a:xfrm>
            <a:off x="2169621" y="856209"/>
            <a:ext cx="6575367" cy="5644341"/>
          </a:xfrm>
          <a:prstGeom prst="rect">
            <a:avLst/>
          </a:prstGeom>
        </p:spPr>
      </p:pic>
      <p:sp>
        <p:nvSpPr>
          <p:cNvPr id="2" name="Rectángulo 1"/>
          <p:cNvSpPr/>
          <p:nvPr/>
        </p:nvSpPr>
        <p:spPr>
          <a:xfrm>
            <a:off x="3794225" y="366759"/>
            <a:ext cx="3625416" cy="388696"/>
          </a:xfrm>
          <a:prstGeom prst="rect">
            <a:avLst/>
          </a:prstGeom>
        </p:spPr>
        <p:txBody>
          <a:bodyPr wrap="none">
            <a:spAutoFit/>
          </a:bodyPr>
          <a:lstStyle/>
          <a:p>
            <a:pPr marL="6350" marR="236220" indent="-6350">
              <a:lnSpc>
                <a:spcPct val="107000"/>
              </a:lnSpc>
              <a:spcAft>
                <a:spcPts val="90"/>
              </a:spcAft>
            </a:pPr>
            <a:r>
              <a:rPr lang="es-CO" b="1" dirty="0">
                <a:solidFill>
                  <a:srgbClr val="000000"/>
                </a:solidFill>
                <a:latin typeface="Calibri" panose="020F0502020204030204" pitchFamily="34" charset="0"/>
                <a:ea typeface="Calibri" panose="020F0502020204030204" pitchFamily="34" charset="0"/>
              </a:rPr>
              <a:t>Gráfica Organización empresarial </a:t>
            </a:r>
            <a:endParaRPr lang="es-419" b="1"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456058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658613" y="572964"/>
            <a:ext cx="10430565" cy="5509200"/>
          </a:xfrm>
          <a:prstGeom prst="rect">
            <a:avLst/>
          </a:prstGeom>
          <a:noFill/>
        </p:spPr>
        <p:txBody>
          <a:bodyPr wrap="square" rtlCol="0">
            <a:spAutoFit/>
          </a:bodyPr>
          <a:lstStyle/>
          <a:p>
            <a:r>
              <a:rPr lang="es-419" sz="2500" u="dbl" dirty="0" smtClean="0"/>
              <a:t>Sistemas de apoyo a los ejecutivos </a:t>
            </a:r>
            <a:r>
              <a:rPr lang="es-419" sz="2500" u="dbl" dirty="0"/>
              <a:t>(ESS): </a:t>
            </a:r>
            <a:endParaRPr lang="es-419" sz="2500" u="dbl" dirty="0" smtClean="0"/>
          </a:p>
          <a:p>
            <a:r>
              <a:rPr lang="es-CO" u="sng" dirty="0">
                <a:hlinkClick r:id="rId2"/>
              </a:rPr>
              <a:t>http://www.youtube.com/watch?v=urIOZAKXuWU</a:t>
            </a:r>
            <a:endParaRPr lang="es-419" u="dbl" dirty="0"/>
          </a:p>
          <a:p>
            <a:r>
              <a:rPr lang="es-CO" dirty="0" smtClean="0"/>
              <a:t>Serán </a:t>
            </a:r>
            <a:r>
              <a:rPr lang="es-CO" dirty="0"/>
              <a:t>los encargados de apoyar las decisiones a largo plazo que se encuentra a cargo de la dirección general de la empresa y que marcan el norte de esta.</a:t>
            </a:r>
            <a:endParaRPr lang="es-419" sz="2500" dirty="0" smtClean="0"/>
          </a:p>
          <a:p>
            <a:endParaRPr lang="es-419" sz="2500" dirty="0"/>
          </a:p>
          <a:p>
            <a:r>
              <a:rPr lang="es-419" sz="2500" u="dbl" dirty="0"/>
              <a:t>Sistema de Soporte Gerencial (SSG o SIG</a:t>
            </a:r>
            <a:r>
              <a:rPr lang="es-419" sz="2500" u="dbl" dirty="0" smtClean="0"/>
              <a:t>):</a:t>
            </a:r>
          </a:p>
          <a:p>
            <a:r>
              <a:rPr lang="es-CO" u="sng" dirty="0">
                <a:hlinkClick r:id="rId3"/>
              </a:rPr>
              <a:t>http://www.youtube.com/watch?v=6VdB5Dw5Hc8</a:t>
            </a:r>
            <a:r>
              <a:rPr lang="es-419" sz="2500" u="dbl" dirty="0" smtClean="0"/>
              <a:t> </a:t>
            </a:r>
          </a:p>
          <a:p>
            <a:r>
              <a:rPr lang="es-CO" dirty="0" smtClean="0"/>
              <a:t>Tiene </a:t>
            </a:r>
            <a:r>
              <a:rPr lang="es-CO" dirty="0"/>
              <a:t>la función de apoyar la planeación, el control y la toma de decisiones, proporcionando informes cortos y concretos que serán de gran ayuda para fortalecer las estrategias del </a:t>
            </a:r>
            <a:r>
              <a:rPr lang="es-CO" dirty="0" smtClean="0"/>
              <a:t>negocio, </a:t>
            </a:r>
            <a:r>
              <a:rPr lang="es-CO" dirty="0"/>
              <a:t>con el aval de los respectivos </a:t>
            </a:r>
            <a:r>
              <a:rPr lang="es-CO" dirty="0" smtClean="0"/>
              <a:t>directores. </a:t>
            </a:r>
            <a:endParaRPr lang="es-CO" dirty="0" smtClean="0"/>
          </a:p>
          <a:p>
            <a:pPr marL="285750" indent="-285750">
              <a:buFontTx/>
              <a:buChar char="-"/>
            </a:pPr>
            <a:r>
              <a:rPr lang="es-CO" dirty="0" smtClean="0"/>
              <a:t>Lo </a:t>
            </a:r>
            <a:r>
              <a:rPr lang="es-CO" dirty="0"/>
              <a:t>que se </a:t>
            </a:r>
            <a:r>
              <a:rPr lang="es-CO" dirty="0" smtClean="0"/>
              <a:t>requiere</a:t>
            </a:r>
          </a:p>
          <a:p>
            <a:pPr marL="285750" indent="-285750">
              <a:buFontTx/>
              <a:buChar char="-"/>
            </a:pPr>
            <a:r>
              <a:rPr lang="es-CO" dirty="0" smtClean="0"/>
              <a:t>El </a:t>
            </a:r>
            <a:r>
              <a:rPr lang="es-CO" dirty="0"/>
              <a:t>momento en que se </a:t>
            </a:r>
            <a:r>
              <a:rPr lang="es-CO" dirty="0" smtClean="0"/>
              <a:t>requiere</a:t>
            </a:r>
          </a:p>
          <a:p>
            <a:pPr marL="285750" indent="-285750">
              <a:buFontTx/>
              <a:buChar char="-"/>
            </a:pPr>
            <a:r>
              <a:rPr lang="es-CO" dirty="0" smtClean="0"/>
              <a:t>Los </a:t>
            </a:r>
            <a:r>
              <a:rPr lang="es-CO" dirty="0"/>
              <a:t>usuarios que lo </a:t>
            </a:r>
            <a:r>
              <a:rPr lang="es-CO" dirty="0" smtClean="0"/>
              <a:t>necesitan</a:t>
            </a:r>
          </a:p>
          <a:p>
            <a:pPr marL="285750" indent="-285750">
              <a:buFontTx/>
              <a:buChar char="-"/>
            </a:pPr>
            <a:r>
              <a:rPr lang="es-CO" dirty="0" smtClean="0"/>
              <a:t>La </a:t>
            </a:r>
            <a:r>
              <a:rPr lang="es-CO" dirty="0"/>
              <a:t>forma en que se </a:t>
            </a:r>
            <a:r>
              <a:rPr lang="es-CO" dirty="0" smtClean="0"/>
              <a:t>requiere</a:t>
            </a:r>
          </a:p>
          <a:p>
            <a:pPr marL="285750" indent="-285750">
              <a:buFontTx/>
              <a:buChar char="-"/>
            </a:pPr>
            <a:r>
              <a:rPr lang="es-CO" dirty="0" smtClean="0"/>
              <a:t>Los </a:t>
            </a:r>
            <a:r>
              <a:rPr lang="es-CO" dirty="0"/>
              <a:t>costos que se pueden </a:t>
            </a:r>
            <a:r>
              <a:rPr lang="es-CO" dirty="0" smtClean="0"/>
              <a:t>generar</a:t>
            </a:r>
          </a:p>
          <a:p>
            <a:pPr marL="285750" indent="-285750">
              <a:buFontTx/>
              <a:buChar char="-"/>
            </a:pPr>
            <a:r>
              <a:rPr lang="es-CO" dirty="0" smtClean="0"/>
              <a:t>La </a:t>
            </a:r>
            <a:r>
              <a:rPr lang="es-CO" dirty="0"/>
              <a:t>prioridad en la </a:t>
            </a:r>
            <a:r>
              <a:rPr lang="es-CO" dirty="0" smtClean="0"/>
              <a:t>información</a:t>
            </a:r>
          </a:p>
          <a:p>
            <a:pPr marL="285750" indent="-285750">
              <a:buFontTx/>
              <a:buChar char="-"/>
            </a:pPr>
            <a:r>
              <a:rPr lang="es-CO" dirty="0" smtClean="0"/>
              <a:t>La </a:t>
            </a:r>
            <a:r>
              <a:rPr lang="es-CO" dirty="0"/>
              <a:t>forma cómo se deben ejercer los </a:t>
            </a:r>
            <a:r>
              <a:rPr lang="es-CO" dirty="0" smtClean="0"/>
              <a:t>controles</a:t>
            </a:r>
          </a:p>
          <a:p>
            <a:pPr marL="285750" indent="-285750">
              <a:buFontTx/>
              <a:buChar char="-"/>
            </a:pPr>
            <a:r>
              <a:rPr lang="es-419" dirty="0" smtClean="0"/>
              <a:t>Entre otros</a:t>
            </a:r>
            <a:endParaRPr lang="es-419" sz="2500" dirty="0" smtClean="0"/>
          </a:p>
        </p:txBody>
      </p:sp>
    </p:spTree>
    <p:extLst>
      <p:ext uri="{BB962C8B-B14F-4D97-AF65-F5344CB8AC3E}">
        <p14:creationId xmlns:p14="http://schemas.microsoft.com/office/powerpoint/2010/main" val="133604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81406" y="364475"/>
            <a:ext cx="11797259" cy="7925246"/>
          </a:xfrm>
          <a:prstGeom prst="rect">
            <a:avLst/>
          </a:prstGeom>
          <a:noFill/>
        </p:spPr>
        <p:txBody>
          <a:bodyPr wrap="square" rtlCol="0">
            <a:spAutoFit/>
          </a:bodyPr>
          <a:lstStyle/>
          <a:p>
            <a:endParaRPr lang="es-419" sz="2500" dirty="0"/>
          </a:p>
          <a:p>
            <a:r>
              <a:rPr lang="es-CO" sz="2500" u="dbl" dirty="0"/>
              <a:t>Los Sistemas de Procesamiento de Datos (SPD): </a:t>
            </a:r>
            <a:endParaRPr lang="es-CO" sz="2500" u="dbl" dirty="0" smtClean="0"/>
          </a:p>
          <a:p>
            <a:r>
              <a:rPr lang="es-CO" u="dbl" dirty="0">
                <a:hlinkClick r:id="rId2"/>
              </a:rPr>
              <a:t>https://</a:t>
            </a:r>
            <a:r>
              <a:rPr lang="es-CO" u="dbl" dirty="0" smtClean="0">
                <a:hlinkClick r:id="rId2"/>
              </a:rPr>
              <a:t>www.youtube.com/watch?v=IBjY3b9-sK4</a:t>
            </a:r>
            <a:endParaRPr lang="es-CO" u="dbl" dirty="0" smtClean="0"/>
          </a:p>
          <a:p>
            <a:r>
              <a:rPr lang="es-CO" dirty="0" smtClean="0"/>
              <a:t>se </a:t>
            </a:r>
            <a:r>
              <a:rPr lang="es-CO" dirty="0"/>
              <a:t>basan en normas administrativas, donde se define qué hacer con los datos almacenados en las diferentes bases de datos y con qué intención deben ser procesados y convertidos en información que soporten cada uno de los procesos organizacionales. </a:t>
            </a:r>
            <a:endParaRPr lang="es-CO" dirty="0" smtClean="0"/>
          </a:p>
          <a:p>
            <a:endParaRPr lang="es-CO" sz="2500" dirty="0"/>
          </a:p>
          <a:p>
            <a:r>
              <a:rPr lang="es-CO" sz="2500" u="dbl" dirty="0"/>
              <a:t>Los Sistemas de Apoyo a las Decisiones (SAD</a:t>
            </a:r>
            <a:r>
              <a:rPr lang="es-CO" sz="2500" u="dbl" dirty="0" smtClean="0"/>
              <a:t>): </a:t>
            </a:r>
            <a:endParaRPr lang="es-CO" sz="2500" u="dbl" dirty="0" smtClean="0"/>
          </a:p>
          <a:p>
            <a:r>
              <a:rPr lang="es-CO" u="sng" dirty="0">
                <a:hlinkClick r:id="rId3"/>
              </a:rPr>
              <a:t>http://www.youtube.com/watch?v=4n8jHKp9u2s&amp;feature=related</a:t>
            </a:r>
            <a:endParaRPr lang="es-CO" u="dbl" dirty="0"/>
          </a:p>
          <a:p>
            <a:r>
              <a:rPr lang="es-CO" dirty="0" smtClean="0"/>
              <a:t>Equivalen </a:t>
            </a:r>
            <a:r>
              <a:rPr lang="es-CO" dirty="0"/>
              <a:t>a un conjunto de programas y herramientas que permiten obtener oportunamente la información requerida durante el proceso de la toma de decisiones, en un ambiente de incertidumbre con el fin de proporcionar la mayor cantidad de información relevante en el menor tiempo posible, para así decidir lo que más conviene en determinado momento. </a:t>
            </a:r>
            <a:endParaRPr lang="es-CO" dirty="0" smtClean="0"/>
          </a:p>
          <a:p>
            <a:endParaRPr lang="es-CO" sz="2500" dirty="0"/>
          </a:p>
          <a:p>
            <a:endParaRPr lang="es-419" sz="2500" dirty="0"/>
          </a:p>
          <a:p>
            <a:r>
              <a:rPr lang="es-CO" sz="2500" u="dbl" dirty="0"/>
              <a:t>Los Sistemas de Automatización de Oficina (SAO):</a:t>
            </a:r>
            <a:r>
              <a:rPr lang="es-CO" sz="2500" dirty="0" smtClean="0"/>
              <a:t> </a:t>
            </a:r>
            <a:endParaRPr lang="es-CO" sz="2500" dirty="0" smtClean="0"/>
          </a:p>
          <a:p>
            <a:r>
              <a:rPr lang="es-CO" dirty="0">
                <a:hlinkClick r:id="rId4"/>
              </a:rPr>
              <a:t>https://</a:t>
            </a:r>
            <a:r>
              <a:rPr lang="es-CO" dirty="0" smtClean="0">
                <a:hlinkClick r:id="rId4"/>
              </a:rPr>
              <a:t>www.youtube.com/watch?v=v3dxH_xvAV0</a:t>
            </a:r>
            <a:endParaRPr lang="es-CO" dirty="0" smtClean="0"/>
          </a:p>
          <a:p>
            <a:r>
              <a:rPr lang="es-CO" dirty="0" smtClean="0"/>
              <a:t>Tienen </a:t>
            </a:r>
            <a:r>
              <a:rPr lang="es-CO" dirty="0"/>
              <a:t>que ver con aplicaciones destinadas a ayudar con el trabajo diario del administrativo de una empresa u organización, ubicado generalmente sobre herramientas ofimáticas como procesadores de texto, hojas electrónicas, </a:t>
            </a:r>
            <a:r>
              <a:rPr lang="es-CO" dirty="0" err="1"/>
              <a:t>graficadores</a:t>
            </a:r>
            <a:r>
              <a:rPr lang="es-CO" dirty="0"/>
              <a:t>, diseñador de presentaciones, entre otras.</a:t>
            </a:r>
            <a:endParaRPr lang="es-419" sz="2500" dirty="0"/>
          </a:p>
          <a:p>
            <a:endParaRPr lang="es-419" sz="2500" dirty="0"/>
          </a:p>
          <a:p>
            <a:endParaRPr lang="es-CO" sz="2500" dirty="0" smtClean="0"/>
          </a:p>
          <a:p>
            <a:endParaRPr lang="es-CO" sz="2500" dirty="0"/>
          </a:p>
          <a:p>
            <a:endParaRPr lang="es-419" sz="2500" dirty="0"/>
          </a:p>
        </p:txBody>
      </p:sp>
    </p:spTree>
    <p:extLst>
      <p:ext uri="{BB962C8B-B14F-4D97-AF65-F5344CB8AC3E}">
        <p14:creationId xmlns:p14="http://schemas.microsoft.com/office/powerpoint/2010/main" val="22984716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936567" y="1130219"/>
            <a:ext cx="9562408" cy="261610"/>
          </a:xfrm>
          <a:prstGeom prst="rect">
            <a:avLst/>
          </a:prstGeom>
        </p:spPr>
        <p:txBody>
          <a:bodyPr wrap="square">
            <a:spAutoFit/>
          </a:bodyPr>
          <a:lstStyle/>
          <a:p>
            <a:r>
              <a:rPr lang="es-CO" sz="1100" b="1" dirty="0">
                <a:solidFill>
                  <a:srgbClr val="000000"/>
                </a:solidFill>
                <a:latin typeface="Calibri" panose="020F0502020204030204" pitchFamily="34" charset="0"/>
                <a:ea typeface="Calibri" panose="020F0502020204030204" pitchFamily="34" charset="0"/>
              </a:rPr>
              <a:t>Analiza la siguiente tabla y ubica en frente del proceso, a qué tipo de sistema de información pertenece y en qué nivel de organización se ubica. </a:t>
            </a:r>
            <a:endParaRPr lang="es-419" sz="1100" b="1" dirty="0"/>
          </a:p>
        </p:txBody>
      </p:sp>
      <p:graphicFrame>
        <p:nvGraphicFramePr>
          <p:cNvPr id="7" name="Tabla 6"/>
          <p:cNvGraphicFramePr>
            <a:graphicFrameLocks noGrp="1"/>
          </p:cNvGraphicFramePr>
          <p:nvPr>
            <p:extLst>
              <p:ext uri="{D42A27DB-BD31-4B8C-83A1-F6EECF244321}">
                <p14:modId xmlns:p14="http://schemas.microsoft.com/office/powerpoint/2010/main" val="4121770949"/>
              </p:ext>
            </p:extLst>
          </p:nvPr>
        </p:nvGraphicFramePr>
        <p:xfrm>
          <a:off x="2302622" y="1471351"/>
          <a:ext cx="4838011" cy="5012574"/>
        </p:xfrm>
        <a:graphic>
          <a:graphicData uri="http://schemas.openxmlformats.org/drawingml/2006/table">
            <a:tbl>
              <a:tblPr firstRow="1" firstCol="1" bandRow="1">
                <a:tableStyleId>{5C22544A-7EE6-4342-B048-85BDC9FD1C3A}</a:tableStyleId>
              </a:tblPr>
              <a:tblGrid>
                <a:gridCol w="2585262">
                  <a:extLst>
                    <a:ext uri="{9D8B030D-6E8A-4147-A177-3AD203B41FA5}">
                      <a16:colId xmlns:a16="http://schemas.microsoft.com/office/drawing/2014/main" val="1183505848"/>
                    </a:ext>
                  </a:extLst>
                </a:gridCol>
                <a:gridCol w="1005840">
                  <a:extLst>
                    <a:ext uri="{9D8B030D-6E8A-4147-A177-3AD203B41FA5}">
                      <a16:colId xmlns:a16="http://schemas.microsoft.com/office/drawing/2014/main" val="3829333397"/>
                    </a:ext>
                  </a:extLst>
                </a:gridCol>
                <a:gridCol w="1246909">
                  <a:extLst>
                    <a:ext uri="{9D8B030D-6E8A-4147-A177-3AD203B41FA5}">
                      <a16:colId xmlns:a16="http://schemas.microsoft.com/office/drawing/2014/main" val="1295379435"/>
                    </a:ext>
                  </a:extLst>
                </a:gridCol>
              </a:tblGrid>
              <a:tr h="367828">
                <a:tc>
                  <a:txBody>
                    <a:bodyPr/>
                    <a:lstStyle/>
                    <a:p>
                      <a:pPr marL="6350" indent="-6350" algn="ctr">
                        <a:lnSpc>
                          <a:spcPct val="107000"/>
                        </a:lnSpc>
                        <a:spcAft>
                          <a:spcPts val="0"/>
                        </a:spcAft>
                      </a:pPr>
                      <a:r>
                        <a:rPr lang="es-CO" sz="1000" dirty="0">
                          <a:solidFill>
                            <a:schemeClr val="tx1"/>
                          </a:solidFill>
                          <a:effectLst/>
                        </a:rPr>
                        <a:t>Procesos </a:t>
                      </a:r>
                      <a:endParaRPr lang="es-419"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tc>
                  <a:txBody>
                    <a:bodyPr/>
                    <a:lstStyle/>
                    <a:p>
                      <a:pPr marL="6350" indent="-6350" algn="l">
                        <a:lnSpc>
                          <a:spcPct val="107000"/>
                        </a:lnSpc>
                        <a:spcAft>
                          <a:spcPts val="0"/>
                        </a:spcAft>
                      </a:pPr>
                      <a:r>
                        <a:rPr lang="es-CO" sz="1000">
                          <a:solidFill>
                            <a:schemeClr val="tx1"/>
                          </a:solidFill>
                          <a:effectLst/>
                        </a:rPr>
                        <a:t>Tipo de sistema </a:t>
                      </a:r>
                      <a:endParaRPr lang="es-419"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tc>
                  <a:txBody>
                    <a:bodyPr/>
                    <a:lstStyle/>
                    <a:p>
                      <a:pPr marL="6350" indent="-6350" algn="l">
                        <a:lnSpc>
                          <a:spcPct val="107000"/>
                        </a:lnSpc>
                        <a:spcAft>
                          <a:spcPts val="0"/>
                        </a:spcAft>
                      </a:pPr>
                      <a:r>
                        <a:rPr lang="es-CO" sz="1000">
                          <a:solidFill>
                            <a:schemeClr val="tx1"/>
                          </a:solidFill>
                          <a:effectLst/>
                        </a:rPr>
                        <a:t>Nivel organizacional </a:t>
                      </a:r>
                      <a:endParaRPr lang="es-419"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extLst>
                  <a:ext uri="{0D108BD9-81ED-4DB2-BD59-A6C34878D82A}">
                    <a16:rowId xmlns:a16="http://schemas.microsoft.com/office/drawing/2014/main" val="1638038818"/>
                  </a:ext>
                </a:extLst>
              </a:tr>
              <a:tr h="360582">
                <a:tc>
                  <a:txBody>
                    <a:bodyPr/>
                    <a:lstStyle/>
                    <a:p>
                      <a:pPr marL="6350" indent="-6350" algn="just">
                        <a:lnSpc>
                          <a:spcPct val="107000"/>
                        </a:lnSpc>
                        <a:spcAft>
                          <a:spcPts val="0"/>
                        </a:spcAft>
                      </a:pPr>
                      <a:r>
                        <a:rPr lang="es-CO" sz="1000" b="0" dirty="0">
                          <a:solidFill>
                            <a:schemeClr val="tx1"/>
                          </a:solidFill>
                          <a:effectLst/>
                        </a:rPr>
                        <a:t>Ingresar los datos al sistema, procesar, registrar pedidos </a:t>
                      </a:r>
                      <a:endParaRPr lang="es-419"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tc>
                  <a:txBody>
                    <a:bodyPr/>
                    <a:lstStyle/>
                    <a:p>
                      <a:pPr marL="6350" indent="-6350" algn="l">
                        <a:lnSpc>
                          <a:spcPct val="107000"/>
                        </a:lnSpc>
                        <a:spcAft>
                          <a:spcPts val="0"/>
                        </a:spcAft>
                      </a:pPr>
                      <a:endParaRPr lang="es-419"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tc>
                  <a:txBody>
                    <a:bodyPr/>
                    <a:lstStyle/>
                    <a:p>
                      <a:pPr marL="6350" indent="-6350" algn="l">
                        <a:lnSpc>
                          <a:spcPct val="107000"/>
                        </a:lnSpc>
                        <a:spcAft>
                          <a:spcPts val="0"/>
                        </a:spcAft>
                      </a:pPr>
                      <a:r>
                        <a:rPr lang="es-CO" sz="1000">
                          <a:solidFill>
                            <a:schemeClr val="tx1"/>
                          </a:solidFill>
                          <a:effectLst/>
                        </a:rPr>
                        <a:t> </a:t>
                      </a:r>
                      <a:endParaRPr lang="es-419"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extLst>
                  <a:ext uri="{0D108BD9-81ED-4DB2-BD59-A6C34878D82A}">
                    <a16:rowId xmlns:a16="http://schemas.microsoft.com/office/drawing/2014/main" val="3301158817"/>
                  </a:ext>
                </a:extLst>
              </a:tr>
              <a:tr h="768854">
                <a:tc>
                  <a:txBody>
                    <a:bodyPr/>
                    <a:lstStyle/>
                    <a:p>
                      <a:pPr marL="6350" marR="30480" indent="-6350" algn="just">
                        <a:lnSpc>
                          <a:spcPct val="114000"/>
                        </a:lnSpc>
                        <a:spcAft>
                          <a:spcPts val="5"/>
                        </a:spcAft>
                      </a:pPr>
                      <a:r>
                        <a:rPr lang="es-CO" sz="1000" b="0" dirty="0">
                          <a:solidFill>
                            <a:schemeClr val="tx1"/>
                          </a:solidFill>
                          <a:effectLst/>
                        </a:rPr>
                        <a:t>Identificar clientes y mercados, utilizando datos demográficos de mercados, comportamiento de </a:t>
                      </a:r>
                      <a:endParaRPr lang="es-419" sz="1000" b="0" dirty="0">
                        <a:solidFill>
                          <a:schemeClr val="tx1"/>
                        </a:solidFill>
                        <a:effectLst/>
                      </a:endParaRPr>
                    </a:p>
                    <a:p>
                      <a:pPr marL="6350" indent="-6350" algn="l">
                        <a:lnSpc>
                          <a:spcPct val="107000"/>
                        </a:lnSpc>
                        <a:spcAft>
                          <a:spcPts val="0"/>
                        </a:spcAft>
                      </a:pPr>
                      <a:r>
                        <a:rPr lang="es-CO" sz="1000" b="0" dirty="0">
                          <a:solidFill>
                            <a:schemeClr val="tx1"/>
                          </a:solidFill>
                          <a:effectLst/>
                        </a:rPr>
                        <a:t>consumidores, tendencias </a:t>
                      </a:r>
                      <a:endParaRPr lang="es-419"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tc>
                  <a:txBody>
                    <a:bodyPr/>
                    <a:lstStyle/>
                    <a:p>
                      <a:pPr marL="6350" indent="-6350" algn="l">
                        <a:lnSpc>
                          <a:spcPct val="107000"/>
                        </a:lnSpc>
                        <a:spcAft>
                          <a:spcPts val="0"/>
                        </a:spcAft>
                      </a:pPr>
                      <a:r>
                        <a:rPr lang="es-CO" sz="1000" dirty="0">
                          <a:solidFill>
                            <a:schemeClr val="tx1"/>
                          </a:solidFill>
                          <a:effectLst/>
                        </a:rPr>
                        <a:t> </a:t>
                      </a:r>
                      <a:endParaRPr lang="es-419"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tc>
                  <a:txBody>
                    <a:bodyPr/>
                    <a:lstStyle/>
                    <a:p>
                      <a:pPr marL="6350" indent="-6350" algn="l">
                        <a:lnSpc>
                          <a:spcPct val="107000"/>
                        </a:lnSpc>
                        <a:spcAft>
                          <a:spcPts val="0"/>
                        </a:spcAft>
                      </a:pPr>
                      <a:r>
                        <a:rPr lang="es-CO" sz="1000" dirty="0">
                          <a:solidFill>
                            <a:schemeClr val="tx1"/>
                          </a:solidFill>
                          <a:effectLst/>
                        </a:rPr>
                        <a:t> </a:t>
                      </a:r>
                      <a:endParaRPr lang="es-419"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extLst>
                  <a:ext uri="{0D108BD9-81ED-4DB2-BD59-A6C34878D82A}">
                    <a16:rowId xmlns:a16="http://schemas.microsoft.com/office/drawing/2014/main" val="1738027453"/>
                  </a:ext>
                </a:extLst>
              </a:tr>
              <a:tr h="373894">
                <a:tc>
                  <a:txBody>
                    <a:bodyPr/>
                    <a:lstStyle/>
                    <a:p>
                      <a:pPr marL="6350" indent="-6350" algn="l">
                        <a:lnSpc>
                          <a:spcPct val="107000"/>
                        </a:lnSpc>
                        <a:spcAft>
                          <a:spcPts val="95"/>
                        </a:spcAft>
                        <a:tabLst>
                          <a:tab pos="1081405" algn="ctr"/>
                          <a:tab pos="1794510" algn="r"/>
                        </a:tabLst>
                      </a:pPr>
                      <a:r>
                        <a:rPr lang="es-CO" sz="1000" b="0" dirty="0">
                          <a:solidFill>
                            <a:schemeClr val="tx1"/>
                          </a:solidFill>
                          <a:effectLst/>
                        </a:rPr>
                        <a:t>Determinar 	precios 	para </a:t>
                      </a:r>
                      <a:endParaRPr lang="es-419" sz="1000" b="0" dirty="0">
                        <a:solidFill>
                          <a:schemeClr val="tx1"/>
                        </a:solidFill>
                        <a:effectLst/>
                      </a:endParaRPr>
                    </a:p>
                    <a:p>
                      <a:pPr marL="6350" indent="-6350" algn="l">
                        <a:lnSpc>
                          <a:spcPct val="107000"/>
                        </a:lnSpc>
                        <a:spcAft>
                          <a:spcPts val="0"/>
                        </a:spcAft>
                      </a:pPr>
                      <a:r>
                        <a:rPr lang="es-CO" sz="1000" b="0" dirty="0">
                          <a:solidFill>
                            <a:schemeClr val="tx1"/>
                          </a:solidFill>
                          <a:effectLst/>
                        </a:rPr>
                        <a:t>productos y servicios </a:t>
                      </a:r>
                      <a:endParaRPr lang="es-419"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tc>
                  <a:txBody>
                    <a:bodyPr/>
                    <a:lstStyle/>
                    <a:p>
                      <a:pPr marL="6350" indent="-6350" algn="l">
                        <a:lnSpc>
                          <a:spcPct val="107000"/>
                        </a:lnSpc>
                        <a:spcAft>
                          <a:spcPts val="0"/>
                        </a:spcAft>
                      </a:pPr>
                      <a:r>
                        <a:rPr lang="es-CO" sz="1000">
                          <a:solidFill>
                            <a:schemeClr val="tx1"/>
                          </a:solidFill>
                          <a:effectLst/>
                        </a:rPr>
                        <a:t> </a:t>
                      </a:r>
                      <a:endParaRPr lang="es-419"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tc>
                  <a:txBody>
                    <a:bodyPr/>
                    <a:lstStyle/>
                    <a:p>
                      <a:pPr marL="6350" indent="-6350" algn="l">
                        <a:lnSpc>
                          <a:spcPct val="107000"/>
                        </a:lnSpc>
                        <a:spcAft>
                          <a:spcPts val="0"/>
                        </a:spcAft>
                      </a:pPr>
                      <a:r>
                        <a:rPr lang="es-CO" sz="1000">
                          <a:solidFill>
                            <a:schemeClr val="tx1"/>
                          </a:solidFill>
                          <a:effectLst/>
                        </a:rPr>
                        <a:t> </a:t>
                      </a:r>
                      <a:endParaRPr lang="es-419"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extLst>
                  <a:ext uri="{0D108BD9-81ED-4DB2-BD59-A6C34878D82A}">
                    <a16:rowId xmlns:a16="http://schemas.microsoft.com/office/drawing/2014/main" val="2872879865"/>
                  </a:ext>
                </a:extLst>
              </a:tr>
              <a:tr h="359068">
                <a:tc>
                  <a:txBody>
                    <a:bodyPr/>
                    <a:lstStyle/>
                    <a:p>
                      <a:pPr marL="6350" marR="30480" indent="-6350" algn="just">
                        <a:lnSpc>
                          <a:spcPct val="107000"/>
                        </a:lnSpc>
                        <a:spcAft>
                          <a:spcPts val="0"/>
                        </a:spcAft>
                      </a:pPr>
                      <a:r>
                        <a:rPr lang="es-CO" sz="1000" b="0" dirty="0">
                          <a:solidFill>
                            <a:schemeClr val="tx1"/>
                          </a:solidFill>
                          <a:effectLst/>
                        </a:rPr>
                        <a:t>Elaborar proyecciones sobre pronóstico de ventas a determinado tiempo. </a:t>
                      </a:r>
                      <a:endParaRPr lang="es-419"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tc>
                  <a:txBody>
                    <a:bodyPr/>
                    <a:lstStyle/>
                    <a:p>
                      <a:pPr marL="6350" indent="-6350" algn="l">
                        <a:lnSpc>
                          <a:spcPct val="107000"/>
                        </a:lnSpc>
                        <a:spcAft>
                          <a:spcPts val="0"/>
                        </a:spcAft>
                      </a:pPr>
                      <a:r>
                        <a:rPr lang="es-CO" sz="1000">
                          <a:solidFill>
                            <a:schemeClr val="tx1"/>
                          </a:solidFill>
                          <a:effectLst/>
                        </a:rPr>
                        <a:t> </a:t>
                      </a:r>
                      <a:endParaRPr lang="es-419"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tc>
                  <a:txBody>
                    <a:bodyPr/>
                    <a:lstStyle/>
                    <a:p>
                      <a:pPr marL="6350" indent="-6350" algn="l">
                        <a:lnSpc>
                          <a:spcPct val="107000"/>
                        </a:lnSpc>
                        <a:spcAft>
                          <a:spcPts val="0"/>
                        </a:spcAft>
                      </a:pPr>
                      <a:r>
                        <a:rPr lang="es-CO" sz="1000">
                          <a:solidFill>
                            <a:schemeClr val="tx1"/>
                          </a:solidFill>
                          <a:effectLst/>
                        </a:rPr>
                        <a:t> </a:t>
                      </a:r>
                      <a:endParaRPr lang="es-419"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extLst>
                  <a:ext uri="{0D108BD9-81ED-4DB2-BD59-A6C34878D82A}">
                    <a16:rowId xmlns:a16="http://schemas.microsoft.com/office/drawing/2014/main" val="1119148071"/>
                  </a:ext>
                </a:extLst>
              </a:tr>
              <a:tr h="546289">
                <a:tc>
                  <a:txBody>
                    <a:bodyPr/>
                    <a:lstStyle/>
                    <a:p>
                      <a:pPr marL="6350" marR="30480" indent="-6350" algn="just">
                        <a:lnSpc>
                          <a:spcPct val="107000"/>
                        </a:lnSpc>
                        <a:spcAft>
                          <a:spcPts val="0"/>
                        </a:spcAft>
                      </a:pPr>
                      <a:r>
                        <a:rPr lang="es-CO" sz="1000" b="0" dirty="0">
                          <a:solidFill>
                            <a:schemeClr val="tx1"/>
                          </a:solidFill>
                          <a:effectLst/>
                        </a:rPr>
                        <a:t>Analizar informes concretos para realizar cambios estructurales dentro de la gestión de la organización </a:t>
                      </a:r>
                      <a:endParaRPr lang="es-419"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tc>
                  <a:txBody>
                    <a:bodyPr/>
                    <a:lstStyle/>
                    <a:p>
                      <a:pPr marL="6350" indent="-6350" algn="l">
                        <a:lnSpc>
                          <a:spcPct val="107000"/>
                        </a:lnSpc>
                        <a:spcAft>
                          <a:spcPts val="0"/>
                        </a:spcAft>
                      </a:pPr>
                      <a:r>
                        <a:rPr lang="es-CO" sz="1000">
                          <a:solidFill>
                            <a:schemeClr val="tx1"/>
                          </a:solidFill>
                          <a:effectLst/>
                        </a:rPr>
                        <a:t> </a:t>
                      </a:r>
                      <a:endParaRPr lang="es-419"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tc>
                  <a:txBody>
                    <a:bodyPr/>
                    <a:lstStyle/>
                    <a:p>
                      <a:pPr marL="6350" indent="-6350" algn="l">
                        <a:lnSpc>
                          <a:spcPct val="107000"/>
                        </a:lnSpc>
                        <a:spcAft>
                          <a:spcPts val="0"/>
                        </a:spcAft>
                      </a:pPr>
                      <a:r>
                        <a:rPr lang="es-CO" sz="1000">
                          <a:solidFill>
                            <a:schemeClr val="tx1"/>
                          </a:solidFill>
                          <a:effectLst/>
                        </a:rPr>
                        <a:t> </a:t>
                      </a:r>
                      <a:endParaRPr lang="es-419"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extLst>
                  <a:ext uri="{0D108BD9-81ED-4DB2-BD59-A6C34878D82A}">
                    <a16:rowId xmlns:a16="http://schemas.microsoft.com/office/drawing/2014/main" val="4240459066"/>
                  </a:ext>
                </a:extLst>
              </a:tr>
              <a:tr h="548954">
                <a:tc>
                  <a:txBody>
                    <a:bodyPr/>
                    <a:lstStyle/>
                    <a:p>
                      <a:pPr marL="6350" marR="31115" indent="-6350" algn="just">
                        <a:lnSpc>
                          <a:spcPct val="107000"/>
                        </a:lnSpc>
                        <a:spcAft>
                          <a:spcPts val="0"/>
                        </a:spcAft>
                      </a:pPr>
                      <a:r>
                        <a:rPr lang="es-CO" sz="1000" b="0" dirty="0">
                          <a:solidFill>
                            <a:schemeClr val="tx1"/>
                          </a:solidFill>
                          <a:effectLst/>
                        </a:rPr>
                        <a:t>Analizar datos, utilizando simuladores y cambiándolos, con el fin de tomar la decisión más acertada </a:t>
                      </a:r>
                      <a:endParaRPr lang="es-419"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tc>
                  <a:txBody>
                    <a:bodyPr/>
                    <a:lstStyle/>
                    <a:p>
                      <a:pPr marL="6350" indent="-6350" algn="l">
                        <a:lnSpc>
                          <a:spcPct val="107000"/>
                        </a:lnSpc>
                        <a:spcAft>
                          <a:spcPts val="0"/>
                        </a:spcAft>
                      </a:pPr>
                      <a:r>
                        <a:rPr lang="es-CO" sz="1000">
                          <a:solidFill>
                            <a:schemeClr val="tx1"/>
                          </a:solidFill>
                          <a:effectLst/>
                        </a:rPr>
                        <a:t> </a:t>
                      </a:r>
                      <a:endParaRPr lang="es-419"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tc>
                  <a:txBody>
                    <a:bodyPr/>
                    <a:lstStyle/>
                    <a:p>
                      <a:pPr marL="6350" indent="-6350" algn="l">
                        <a:lnSpc>
                          <a:spcPct val="107000"/>
                        </a:lnSpc>
                        <a:spcAft>
                          <a:spcPts val="0"/>
                        </a:spcAft>
                      </a:pPr>
                      <a:r>
                        <a:rPr lang="es-CO" sz="1000">
                          <a:solidFill>
                            <a:schemeClr val="tx1"/>
                          </a:solidFill>
                          <a:effectLst/>
                        </a:rPr>
                        <a:t> </a:t>
                      </a:r>
                      <a:endParaRPr lang="es-419"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extLst>
                  <a:ext uri="{0D108BD9-81ED-4DB2-BD59-A6C34878D82A}">
                    <a16:rowId xmlns:a16="http://schemas.microsoft.com/office/drawing/2014/main" val="1295145419"/>
                  </a:ext>
                </a:extLst>
              </a:tr>
              <a:tr h="410896">
                <a:tc>
                  <a:txBody>
                    <a:bodyPr/>
                    <a:lstStyle/>
                    <a:p>
                      <a:pPr marL="6350" marR="30480" indent="-6350" algn="just">
                        <a:lnSpc>
                          <a:spcPct val="107000"/>
                        </a:lnSpc>
                        <a:spcAft>
                          <a:spcPts val="0"/>
                        </a:spcAft>
                      </a:pPr>
                      <a:r>
                        <a:rPr lang="es-CO" sz="1000" b="0" dirty="0">
                          <a:solidFill>
                            <a:schemeClr val="tx1"/>
                          </a:solidFill>
                          <a:effectLst/>
                        </a:rPr>
                        <a:t>Digitación de los datos de nuevos clientes y la elaboración de su respectiva facturación </a:t>
                      </a:r>
                      <a:endParaRPr lang="es-419"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tc>
                  <a:txBody>
                    <a:bodyPr/>
                    <a:lstStyle/>
                    <a:p>
                      <a:pPr marL="6350" indent="-6350" algn="l">
                        <a:lnSpc>
                          <a:spcPct val="107000"/>
                        </a:lnSpc>
                        <a:spcAft>
                          <a:spcPts val="0"/>
                        </a:spcAft>
                      </a:pPr>
                      <a:r>
                        <a:rPr lang="es-CO" sz="1000">
                          <a:solidFill>
                            <a:schemeClr val="tx1"/>
                          </a:solidFill>
                          <a:effectLst/>
                        </a:rPr>
                        <a:t> </a:t>
                      </a:r>
                      <a:endParaRPr lang="es-419"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tc>
                  <a:txBody>
                    <a:bodyPr/>
                    <a:lstStyle/>
                    <a:p>
                      <a:pPr marL="6350" indent="-6350" algn="l">
                        <a:lnSpc>
                          <a:spcPct val="107000"/>
                        </a:lnSpc>
                        <a:spcAft>
                          <a:spcPts val="0"/>
                        </a:spcAft>
                      </a:pPr>
                      <a:r>
                        <a:rPr lang="es-CO" sz="1000">
                          <a:solidFill>
                            <a:schemeClr val="tx1"/>
                          </a:solidFill>
                          <a:effectLst/>
                        </a:rPr>
                        <a:t> </a:t>
                      </a:r>
                      <a:endParaRPr lang="es-419"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extLst>
                  <a:ext uri="{0D108BD9-81ED-4DB2-BD59-A6C34878D82A}">
                    <a16:rowId xmlns:a16="http://schemas.microsoft.com/office/drawing/2014/main" val="11333065"/>
                  </a:ext>
                </a:extLst>
              </a:tr>
              <a:tr h="581962">
                <a:tc>
                  <a:txBody>
                    <a:bodyPr/>
                    <a:lstStyle/>
                    <a:p>
                      <a:pPr marL="6350" marR="30480" indent="-6350" algn="just">
                        <a:lnSpc>
                          <a:spcPct val="107000"/>
                        </a:lnSpc>
                        <a:spcAft>
                          <a:spcPts val="0"/>
                        </a:spcAft>
                      </a:pPr>
                      <a:r>
                        <a:rPr lang="es-CO" sz="1000" b="0" dirty="0">
                          <a:solidFill>
                            <a:schemeClr val="tx1"/>
                          </a:solidFill>
                          <a:effectLst/>
                        </a:rPr>
                        <a:t>Elaboración de cartas, memorandos y circulares con el fin de ser enviadas vía email a los empleados y clientes </a:t>
                      </a:r>
                      <a:endParaRPr lang="es-419"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tc>
                  <a:txBody>
                    <a:bodyPr/>
                    <a:lstStyle/>
                    <a:p>
                      <a:pPr marL="6350" indent="-6350" algn="l">
                        <a:lnSpc>
                          <a:spcPct val="107000"/>
                        </a:lnSpc>
                        <a:spcAft>
                          <a:spcPts val="0"/>
                        </a:spcAft>
                      </a:pPr>
                      <a:r>
                        <a:rPr lang="es-CO" sz="1000" dirty="0">
                          <a:solidFill>
                            <a:schemeClr val="tx1"/>
                          </a:solidFill>
                          <a:effectLst/>
                        </a:rPr>
                        <a:t> </a:t>
                      </a:r>
                      <a:endParaRPr lang="es-419"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tc>
                  <a:txBody>
                    <a:bodyPr/>
                    <a:lstStyle/>
                    <a:p>
                      <a:pPr marL="6350" indent="-6350" algn="l">
                        <a:lnSpc>
                          <a:spcPct val="107000"/>
                        </a:lnSpc>
                        <a:spcAft>
                          <a:spcPts val="0"/>
                        </a:spcAft>
                      </a:pPr>
                      <a:r>
                        <a:rPr lang="es-CO" sz="1000" dirty="0">
                          <a:solidFill>
                            <a:schemeClr val="tx1"/>
                          </a:solidFill>
                          <a:effectLst/>
                        </a:rPr>
                        <a:t> </a:t>
                      </a:r>
                      <a:endParaRPr lang="es-419"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extLst>
                  <a:ext uri="{0D108BD9-81ED-4DB2-BD59-A6C34878D82A}">
                    <a16:rowId xmlns:a16="http://schemas.microsoft.com/office/drawing/2014/main" val="2848623531"/>
                  </a:ext>
                </a:extLst>
              </a:tr>
              <a:tr h="694247">
                <a:tc>
                  <a:txBody>
                    <a:bodyPr/>
                    <a:lstStyle/>
                    <a:p>
                      <a:pPr marL="6350" marR="30480" indent="-6350" algn="just">
                        <a:lnSpc>
                          <a:spcPct val="107000"/>
                        </a:lnSpc>
                        <a:spcAft>
                          <a:spcPts val="0"/>
                        </a:spcAft>
                      </a:pPr>
                      <a:r>
                        <a:rPr lang="es-CO" sz="1000" b="0" dirty="0">
                          <a:solidFill>
                            <a:schemeClr val="tx1"/>
                          </a:solidFill>
                          <a:effectLst/>
                        </a:rPr>
                        <a:t>Informe general de estado de resultados, para ser analizados y tomar decisiones importante </a:t>
                      </a:r>
                      <a:endParaRPr lang="es-419"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tc>
                  <a:txBody>
                    <a:bodyPr/>
                    <a:lstStyle/>
                    <a:p>
                      <a:pPr marL="6350" indent="-6350" algn="l">
                        <a:lnSpc>
                          <a:spcPct val="107000"/>
                        </a:lnSpc>
                        <a:spcAft>
                          <a:spcPts val="0"/>
                        </a:spcAft>
                      </a:pPr>
                      <a:r>
                        <a:rPr lang="es-CO" sz="1000">
                          <a:solidFill>
                            <a:schemeClr val="tx1"/>
                          </a:solidFill>
                          <a:effectLst/>
                        </a:rPr>
                        <a:t> </a:t>
                      </a:r>
                      <a:endParaRPr lang="es-419"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tc>
                  <a:txBody>
                    <a:bodyPr/>
                    <a:lstStyle/>
                    <a:p>
                      <a:pPr marL="6350" indent="-6350" algn="l">
                        <a:lnSpc>
                          <a:spcPct val="107000"/>
                        </a:lnSpc>
                        <a:spcAft>
                          <a:spcPts val="0"/>
                        </a:spcAft>
                      </a:pPr>
                      <a:r>
                        <a:rPr lang="es-CO" sz="1000" dirty="0">
                          <a:solidFill>
                            <a:schemeClr val="tx1"/>
                          </a:solidFill>
                          <a:effectLst/>
                        </a:rPr>
                        <a:t> </a:t>
                      </a:r>
                      <a:endParaRPr lang="es-419"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930" marR="22906" marT="17859" marB="0"/>
                </a:tc>
                <a:extLst>
                  <a:ext uri="{0D108BD9-81ED-4DB2-BD59-A6C34878D82A}">
                    <a16:rowId xmlns:a16="http://schemas.microsoft.com/office/drawing/2014/main" val="3478737626"/>
                  </a:ext>
                </a:extLst>
              </a:tr>
            </a:tbl>
          </a:graphicData>
        </a:graphic>
      </p:graphicFrame>
      <p:sp>
        <p:nvSpPr>
          <p:cNvPr id="8" name="Rectángulo 7"/>
          <p:cNvSpPr/>
          <p:nvPr/>
        </p:nvSpPr>
        <p:spPr>
          <a:xfrm>
            <a:off x="3350029" y="393158"/>
            <a:ext cx="3532909" cy="400110"/>
          </a:xfrm>
          <a:prstGeom prst="rect">
            <a:avLst/>
          </a:prstGeom>
        </p:spPr>
        <p:txBody>
          <a:bodyPr wrap="square">
            <a:spAutoFit/>
          </a:bodyPr>
          <a:lstStyle/>
          <a:p>
            <a:pPr algn="ctr"/>
            <a:r>
              <a:rPr lang="es-CO" sz="2000" b="1" dirty="0" smtClean="0">
                <a:solidFill>
                  <a:srgbClr val="000000"/>
                </a:solidFill>
                <a:latin typeface="Calibri" panose="020F0502020204030204" pitchFamily="34" charset="0"/>
                <a:ea typeface="Calibri" panose="020F0502020204030204" pitchFamily="34" charset="0"/>
              </a:rPr>
              <a:t>ACTIVIDAD</a:t>
            </a:r>
            <a:endParaRPr lang="es-419" sz="2000" b="1" dirty="0"/>
          </a:p>
        </p:txBody>
      </p:sp>
    </p:spTree>
    <p:extLst>
      <p:ext uri="{BB962C8B-B14F-4D97-AF65-F5344CB8AC3E}">
        <p14:creationId xmlns:p14="http://schemas.microsoft.com/office/powerpoint/2010/main" val="331764723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icrosurco">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7145" cap="flat" cmpd="sng" algn="ctr">
          <a:solidFill>
            <a:schemeClr val="phClr"/>
          </a:solidFill>
          <a:prstDash val="solid"/>
        </a:ln>
        <a:ln w="58420" cap="flat" cmpd="thickThin" algn="ctr">
          <a:solidFill>
            <a:schemeClr val="phClr">
              <a:shade val="95000"/>
              <a:alpha val="50000"/>
              <a:satMod val="150000"/>
            </a:schemeClr>
          </a:solidFill>
          <a:prstDash val="solid"/>
        </a:ln>
      </a:lnStyleLst>
      <a:effectStyleLst>
        <a:effectStyle>
          <a:effectLst/>
        </a:effectStyle>
        <a:effectStyle>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a:effectStyle>
        <a:effectStyle>
          <a:effectLst>
            <a:outerShdw blurRad="50800" dist="38100" dir="2700000" algn="ctr" rotWithShape="0">
              <a:srgbClr val="000000">
                <a:alpha val="60000"/>
              </a:srgbClr>
            </a:outerShdw>
          </a:effectLst>
          <a:scene3d>
            <a:camera prst="orthographicFront">
              <a:rot lat="0" lon="0" rev="0"/>
            </a:camera>
            <a:lightRig rig="flat" dir="tl"/>
          </a:scene3d>
          <a:sp3d prstMaterial="flat">
            <a:bevelT w="57150" h="114300" prst="riblet"/>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1516</TotalTime>
  <Words>553</Words>
  <Application>Microsoft Office PowerPoint</Application>
  <PresentationFormat>Panorámica</PresentationFormat>
  <Paragraphs>69</Paragraphs>
  <Slides>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5</vt:i4>
      </vt:variant>
    </vt:vector>
  </HeadingPairs>
  <TitlesOfParts>
    <vt:vector size="12" baseType="lpstr">
      <vt:lpstr>Algerian</vt:lpstr>
      <vt:lpstr>Arial</vt:lpstr>
      <vt:lpstr>Calibri</vt:lpstr>
      <vt:lpstr>Times New Roman</vt:lpstr>
      <vt:lpstr>Trebuchet MS</vt:lpstr>
      <vt:lpstr>Wingdings 3</vt:lpstr>
      <vt:lpstr>Faceta</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Computadores para Docentes 11</dc:creator>
  <cp:lastModifiedBy>Rodrigo Alcides Patiño</cp:lastModifiedBy>
  <cp:revision>66</cp:revision>
  <cp:lastPrinted>2017-09-18T22:15:41Z</cp:lastPrinted>
  <dcterms:created xsi:type="dcterms:W3CDTF">2014-02-10T13:25:25Z</dcterms:created>
  <dcterms:modified xsi:type="dcterms:W3CDTF">2017-10-14T21:20:39Z</dcterms:modified>
</cp:coreProperties>
</file>